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1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30" name="Text úrovně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9" name="Text úrovně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8" name="Text úrovně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text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text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83" name="Zástupný symbol obrázku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Text úrovně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rcRect l="11361" t="0" r="13141" b="0"/>
          <a:stretch>
            <a:fillRect/>
          </a:stretch>
        </p:blipFill>
        <p:spPr>
          <a:xfrm>
            <a:off x="7936992" y="0"/>
            <a:ext cx="41148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Obrázek 6" descr="Obráze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842" y="1425366"/>
            <a:ext cx="6616070" cy="3666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Obrázek 2" descr="Obrázek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6377" y="455197"/>
            <a:ext cx="1905001" cy="48577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Obdélník 3"/>
          <p:cNvSpPr txBox="1"/>
          <p:nvPr/>
        </p:nvSpPr>
        <p:spPr>
          <a:xfrm>
            <a:off x="561401" y="6256499"/>
            <a:ext cx="685495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latin typeface="+mj-lt"/>
                <a:ea typeface="+mj-ea"/>
                <a:cs typeface="+mj-cs"/>
                <a:sym typeface="Helvetica"/>
              </a:defRPr>
            </a:pPr>
            <a:r>
              <a:t>Art </a:t>
            </a:r>
            <a:r>
              <a:t>&amp; Design … RNDr. Petr Kvapil</a:t>
            </a:r>
            <a:r>
              <a:t>   </a:t>
            </a:r>
            <a:r>
              <a:t>Visualization &amp; Codesign … Jan Kvapil</a:t>
            </a:r>
            <a:r>
              <a:t>   </a:t>
            </a:r>
            <a:r>
              <a:t>Copyright © 2019</a:t>
            </a:r>
            <a:r>
              <a:t>   </a:t>
            </a:r>
            <a:r>
              <a:t>All Rights Reserved</a:t>
            </a:r>
          </a:p>
        </p:txBody>
      </p:sp>
      <p:sp>
        <p:nvSpPr>
          <p:cNvPr id="98" name="TextovéPole 5"/>
          <p:cNvSpPr txBox="1"/>
          <p:nvPr/>
        </p:nvSpPr>
        <p:spPr>
          <a:xfrm>
            <a:off x="3002904" y="5320115"/>
            <a:ext cx="196697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0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STUDIE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rázek 2" descr="Obráze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 p14:dur="12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brázek 2" descr="Obráze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ek 2" descr="Obráze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Obrázek 2" descr="Obráze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brázek 2" descr="Obráze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Obrázek 2" descr="Obráze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TimelineTimeline"/>
          <p:cNvGrpSpPr/>
          <p:nvPr/>
        </p:nvGrpSpPr>
        <p:grpSpPr>
          <a:xfrm>
            <a:off x="418011" y="5519804"/>
            <a:ext cx="11007737" cy="736515"/>
            <a:chOff x="0" y="0"/>
            <a:chExt cx="11007735" cy="736514"/>
          </a:xfrm>
        </p:grpSpPr>
        <p:grpSp>
          <p:nvGrpSpPr>
            <p:cNvPr id="129" name="TimelineGroup 11"/>
            <p:cNvGrpSpPr/>
            <p:nvPr/>
          </p:nvGrpSpPr>
          <p:grpSpPr>
            <a:xfrm>
              <a:off x="0" y="-1"/>
              <a:ext cx="11007737" cy="165473"/>
              <a:chOff x="0" y="0"/>
              <a:chExt cx="11007735" cy="165471"/>
            </a:xfrm>
          </p:grpSpPr>
          <p:sp>
            <p:nvSpPr>
              <p:cNvPr id="112" name="Straight Arrow Connector 3"/>
              <p:cNvSpPr/>
              <p:nvPr/>
            </p:nvSpPr>
            <p:spPr>
              <a:xfrm>
                <a:off x="0" y="82735"/>
                <a:ext cx="11007737" cy="1"/>
              </a:xfrm>
              <a:prstGeom prst="line">
                <a:avLst/>
              </a:prstGeom>
              <a:noFill/>
              <a:ln w="6350" cap="flat">
                <a:solidFill>
                  <a:srgbClr val="BFBFBF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" name="Straight Connector 29"/>
              <p:cNvSpPr/>
              <p:nvPr/>
            </p:nvSpPr>
            <p:spPr>
              <a:xfrm>
                <a:off x="649464" y="-1"/>
                <a:ext cx="1" cy="165473"/>
              </a:xfrm>
              <a:prstGeom prst="line">
                <a:avLst/>
              </a:prstGeom>
              <a:noFill/>
              <a:ln w="158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" name="Straight Connector 34"/>
              <p:cNvSpPr/>
              <p:nvPr/>
            </p:nvSpPr>
            <p:spPr>
              <a:xfrm>
                <a:off x="1296856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" name="Straight Connector 35"/>
              <p:cNvSpPr/>
              <p:nvPr/>
            </p:nvSpPr>
            <p:spPr>
              <a:xfrm>
                <a:off x="1944248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" name="Straight Connector 36"/>
              <p:cNvSpPr/>
              <p:nvPr/>
            </p:nvSpPr>
            <p:spPr>
              <a:xfrm>
                <a:off x="2591640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" name="Straight Connector 37"/>
              <p:cNvSpPr/>
              <p:nvPr/>
            </p:nvSpPr>
            <p:spPr>
              <a:xfrm>
                <a:off x="3239032" y="-1"/>
                <a:ext cx="1" cy="165473"/>
              </a:xfrm>
              <a:prstGeom prst="line">
                <a:avLst/>
              </a:prstGeom>
              <a:noFill/>
              <a:ln w="158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" name="Straight Connector 38"/>
              <p:cNvSpPr/>
              <p:nvPr/>
            </p:nvSpPr>
            <p:spPr>
              <a:xfrm>
                <a:off x="3886424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9" name="Straight Connector 44"/>
              <p:cNvSpPr/>
              <p:nvPr/>
            </p:nvSpPr>
            <p:spPr>
              <a:xfrm>
                <a:off x="4533816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" name="Straight Connector 46"/>
              <p:cNvSpPr/>
              <p:nvPr/>
            </p:nvSpPr>
            <p:spPr>
              <a:xfrm>
                <a:off x="5181208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" name="Straight Connector 49"/>
              <p:cNvSpPr/>
              <p:nvPr/>
            </p:nvSpPr>
            <p:spPr>
              <a:xfrm>
                <a:off x="5828600" y="-1"/>
                <a:ext cx="1" cy="165473"/>
              </a:xfrm>
              <a:prstGeom prst="line">
                <a:avLst/>
              </a:prstGeom>
              <a:noFill/>
              <a:ln w="158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2" name="Straight Connector 50"/>
              <p:cNvSpPr/>
              <p:nvPr/>
            </p:nvSpPr>
            <p:spPr>
              <a:xfrm>
                <a:off x="6475992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" name="Straight Connector 51"/>
              <p:cNvSpPr/>
              <p:nvPr/>
            </p:nvSpPr>
            <p:spPr>
              <a:xfrm>
                <a:off x="7123384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" name="Straight Connector 52"/>
              <p:cNvSpPr/>
              <p:nvPr/>
            </p:nvSpPr>
            <p:spPr>
              <a:xfrm>
                <a:off x="7770776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" name="Straight Connector 53"/>
              <p:cNvSpPr/>
              <p:nvPr/>
            </p:nvSpPr>
            <p:spPr>
              <a:xfrm>
                <a:off x="8418168" y="-1"/>
                <a:ext cx="1" cy="165473"/>
              </a:xfrm>
              <a:prstGeom prst="line">
                <a:avLst/>
              </a:prstGeom>
              <a:noFill/>
              <a:ln w="15875" cap="flat">
                <a:solidFill>
                  <a:srgbClr val="40404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" name="Straight Connector 54"/>
              <p:cNvSpPr/>
              <p:nvPr/>
            </p:nvSpPr>
            <p:spPr>
              <a:xfrm>
                <a:off x="9065560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" name="Straight Connector 55"/>
              <p:cNvSpPr/>
              <p:nvPr/>
            </p:nvSpPr>
            <p:spPr>
              <a:xfrm>
                <a:off x="9712952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" name="Straight Connector 56"/>
              <p:cNvSpPr/>
              <p:nvPr/>
            </p:nvSpPr>
            <p:spPr>
              <a:xfrm>
                <a:off x="10360344" y="-1"/>
                <a:ext cx="1" cy="165473"/>
              </a:xfrm>
              <a:prstGeom prst="line">
                <a:avLst/>
              </a:prstGeom>
              <a:noFill/>
              <a:ln w="6350" cap="flat">
                <a:solidFill>
                  <a:srgbClr val="D9D9D9"/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7" name="Timeline TextGroup 12"/>
            <p:cNvGrpSpPr/>
            <p:nvPr/>
          </p:nvGrpSpPr>
          <p:grpSpPr>
            <a:xfrm>
              <a:off x="364959" y="297510"/>
              <a:ext cx="10208790" cy="439005"/>
              <a:chOff x="0" y="0"/>
              <a:chExt cx="10208788" cy="439004"/>
            </a:xfrm>
          </p:grpSpPr>
          <p:sp>
            <p:nvSpPr>
              <p:cNvPr id="130" name="TextBox 71"/>
              <p:cNvSpPr txBox="1"/>
              <p:nvPr/>
            </p:nvSpPr>
            <p:spPr>
              <a:xfrm>
                <a:off x="0" y="0"/>
                <a:ext cx="569010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04</a:t>
                </a:r>
              </a:p>
            </p:txBody>
          </p:sp>
          <p:sp>
            <p:nvSpPr>
              <p:cNvPr id="131" name="TextBox 72"/>
              <p:cNvSpPr txBox="1"/>
              <p:nvPr/>
            </p:nvSpPr>
            <p:spPr>
              <a:xfrm>
                <a:off x="727918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05</a:t>
                </a:r>
              </a:p>
            </p:txBody>
          </p:sp>
          <p:sp>
            <p:nvSpPr>
              <p:cNvPr id="132" name="TextBox 73"/>
              <p:cNvSpPr txBox="1"/>
              <p:nvPr/>
            </p:nvSpPr>
            <p:spPr>
              <a:xfrm>
                <a:off x="1375310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06</a:t>
                </a:r>
              </a:p>
            </p:txBody>
          </p:sp>
          <p:sp>
            <p:nvSpPr>
              <p:cNvPr id="133" name="TextBox 74"/>
              <p:cNvSpPr txBox="1"/>
              <p:nvPr/>
            </p:nvSpPr>
            <p:spPr>
              <a:xfrm>
                <a:off x="2022702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07</a:t>
                </a:r>
              </a:p>
            </p:txBody>
          </p:sp>
          <p:sp>
            <p:nvSpPr>
              <p:cNvPr id="134" name="TextBox 100"/>
              <p:cNvSpPr txBox="1"/>
              <p:nvPr/>
            </p:nvSpPr>
            <p:spPr>
              <a:xfrm>
                <a:off x="2598994" y="0"/>
                <a:ext cx="569010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08</a:t>
                </a:r>
              </a:p>
            </p:txBody>
          </p:sp>
          <p:sp>
            <p:nvSpPr>
              <p:cNvPr id="135" name="TextBox 101"/>
              <p:cNvSpPr txBox="1"/>
              <p:nvPr/>
            </p:nvSpPr>
            <p:spPr>
              <a:xfrm>
                <a:off x="3326913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09</a:t>
                </a:r>
              </a:p>
            </p:txBody>
          </p:sp>
          <p:sp>
            <p:nvSpPr>
              <p:cNvPr id="136" name="TextBox 102"/>
              <p:cNvSpPr txBox="1"/>
              <p:nvPr/>
            </p:nvSpPr>
            <p:spPr>
              <a:xfrm>
                <a:off x="3974305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10</a:t>
                </a:r>
              </a:p>
            </p:txBody>
          </p:sp>
          <p:sp>
            <p:nvSpPr>
              <p:cNvPr id="137" name="TextBox 103"/>
              <p:cNvSpPr txBox="1"/>
              <p:nvPr/>
            </p:nvSpPr>
            <p:spPr>
              <a:xfrm>
                <a:off x="4621697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11</a:t>
                </a:r>
              </a:p>
            </p:txBody>
          </p:sp>
          <p:sp>
            <p:nvSpPr>
              <p:cNvPr id="138" name="TextBox 104"/>
              <p:cNvSpPr txBox="1"/>
              <p:nvPr/>
            </p:nvSpPr>
            <p:spPr>
              <a:xfrm>
                <a:off x="5188562" y="0"/>
                <a:ext cx="569010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12</a:t>
                </a:r>
              </a:p>
            </p:txBody>
          </p:sp>
          <p:sp>
            <p:nvSpPr>
              <p:cNvPr id="139" name="TextBox 105"/>
              <p:cNvSpPr txBox="1"/>
              <p:nvPr/>
            </p:nvSpPr>
            <p:spPr>
              <a:xfrm>
                <a:off x="5916481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01</a:t>
                </a:r>
              </a:p>
            </p:txBody>
          </p:sp>
          <p:sp>
            <p:nvSpPr>
              <p:cNvPr id="140" name="TextBox 106"/>
              <p:cNvSpPr txBox="1"/>
              <p:nvPr/>
            </p:nvSpPr>
            <p:spPr>
              <a:xfrm>
                <a:off x="6563873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02</a:t>
                </a:r>
              </a:p>
            </p:txBody>
          </p:sp>
          <p:sp>
            <p:nvSpPr>
              <p:cNvPr id="141" name="TextBox 107"/>
              <p:cNvSpPr txBox="1"/>
              <p:nvPr/>
            </p:nvSpPr>
            <p:spPr>
              <a:xfrm>
                <a:off x="7211265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03</a:t>
                </a:r>
              </a:p>
            </p:txBody>
          </p:sp>
          <p:sp>
            <p:nvSpPr>
              <p:cNvPr id="142" name="TextBox 108"/>
              <p:cNvSpPr txBox="1"/>
              <p:nvPr/>
            </p:nvSpPr>
            <p:spPr>
              <a:xfrm>
                <a:off x="7778130" y="0"/>
                <a:ext cx="569010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04</a:t>
                </a:r>
              </a:p>
            </p:txBody>
          </p:sp>
          <p:sp>
            <p:nvSpPr>
              <p:cNvPr id="143" name="TextBox 109"/>
              <p:cNvSpPr txBox="1"/>
              <p:nvPr/>
            </p:nvSpPr>
            <p:spPr>
              <a:xfrm>
                <a:off x="8506049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05</a:t>
                </a:r>
              </a:p>
            </p:txBody>
          </p:sp>
          <p:sp>
            <p:nvSpPr>
              <p:cNvPr id="144" name="TextBox 110"/>
              <p:cNvSpPr txBox="1"/>
              <p:nvPr/>
            </p:nvSpPr>
            <p:spPr>
              <a:xfrm>
                <a:off x="9153441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06</a:t>
                </a:r>
              </a:p>
            </p:txBody>
          </p:sp>
          <p:sp>
            <p:nvSpPr>
              <p:cNvPr id="145" name="TextBox 111"/>
              <p:cNvSpPr txBox="1"/>
              <p:nvPr/>
            </p:nvSpPr>
            <p:spPr>
              <a:xfrm>
                <a:off x="9800833" y="0"/>
                <a:ext cx="407956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b="1"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07</a:t>
                </a:r>
              </a:p>
            </p:txBody>
          </p:sp>
          <p:sp>
            <p:nvSpPr>
              <p:cNvPr id="146" name="TextBox 196"/>
              <p:cNvSpPr txBox="1"/>
              <p:nvPr/>
            </p:nvSpPr>
            <p:spPr>
              <a:xfrm>
                <a:off x="5189172" y="301934"/>
                <a:ext cx="569010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b="1" sz="1000">
                    <a:solidFill>
                      <a:srgbClr val="404040"/>
                    </a:solidFill>
                  </a:defRPr>
                </a:pPr>
                <a:r>
                  <a:t>20</a:t>
                </a:r>
                <a:r>
                  <a:t>20</a:t>
                </a:r>
              </a:p>
            </p:txBody>
          </p:sp>
        </p:grpSp>
      </p:grpSp>
      <p:grpSp>
        <p:nvGrpSpPr>
          <p:cNvPr id="157" name="Milestone 2Milestone 2"/>
          <p:cNvGrpSpPr/>
          <p:nvPr/>
        </p:nvGrpSpPr>
        <p:grpSpPr>
          <a:xfrm>
            <a:off x="3651794" y="960412"/>
            <a:ext cx="1324703" cy="4518024"/>
            <a:chOff x="0" y="0"/>
            <a:chExt cx="1324701" cy="4518022"/>
          </a:xfrm>
        </p:grpSpPr>
        <p:sp>
          <p:nvSpPr>
            <p:cNvPr id="149" name="Milestone Tall ArrowArrow: Down 112"/>
            <p:cNvSpPr/>
            <p:nvPr/>
          </p:nvSpPr>
          <p:spPr>
            <a:xfrm>
              <a:off x="414182" y="980847"/>
              <a:ext cx="470256" cy="353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64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0164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1"/>
                </a:gs>
                <a:gs pos="45000">
                  <a:srgbClr val="F2F2F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2" name="Milestone NumberOval 113"/>
            <p:cNvGrpSpPr/>
            <p:nvPr/>
          </p:nvGrpSpPr>
          <p:grpSpPr>
            <a:xfrm>
              <a:off x="500828" y="1163866"/>
              <a:ext cx="296965" cy="296964"/>
              <a:chOff x="0" y="0"/>
              <a:chExt cx="296963" cy="296962"/>
            </a:xfrm>
          </p:grpSpPr>
          <p:sp>
            <p:nvSpPr>
              <p:cNvPr id="150" name="Kruh"/>
              <p:cNvSpPr/>
              <p:nvPr/>
            </p:nvSpPr>
            <p:spPr>
              <a:xfrm>
                <a:off x="0" y="-1"/>
                <a:ext cx="296964" cy="29696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127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1" name="02"/>
              <p:cNvSpPr txBox="1"/>
              <p:nvPr/>
            </p:nvSpPr>
            <p:spPr>
              <a:xfrm>
                <a:off x="43488" y="79945"/>
                <a:ext cx="209987" cy="1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02</a:t>
                </a:r>
              </a:p>
            </p:txBody>
          </p:sp>
        </p:grpSp>
        <p:grpSp>
          <p:nvGrpSpPr>
            <p:cNvPr id="156" name="Milestone TextGroup 5"/>
            <p:cNvGrpSpPr/>
            <p:nvPr/>
          </p:nvGrpSpPr>
          <p:grpSpPr>
            <a:xfrm>
              <a:off x="0" y="0"/>
              <a:ext cx="1324703" cy="873298"/>
              <a:chOff x="0" y="0"/>
              <a:chExt cx="1324701" cy="873297"/>
            </a:xfrm>
          </p:grpSpPr>
          <p:sp>
            <p:nvSpPr>
              <p:cNvPr id="153" name="TextBox 114"/>
              <p:cNvSpPr txBox="1"/>
              <p:nvPr/>
            </p:nvSpPr>
            <p:spPr>
              <a:xfrm>
                <a:off x="0" y="0"/>
                <a:ext cx="1294780" cy="533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Petice občanů UH</a:t>
                </a:r>
              </a:p>
            </p:txBody>
          </p:sp>
          <p:sp>
            <p:nvSpPr>
              <p:cNvPr id="154" name="TextBox 115"/>
              <p:cNvSpPr txBox="1"/>
              <p:nvPr/>
            </p:nvSpPr>
            <p:spPr>
              <a:xfrm>
                <a:off x="29919" y="569721"/>
                <a:ext cx="1294783" cy="1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Vyjádření a projednání </a:t>
                </a:r>
              </a:p>
            </p:txBody>
          </p:sp>
          <p:sp>
            <p:nvSpPr>
              <p:cNvPr id="155" name="TextBox 116"/>
              <p:cNvSpPr txBox="1"/>
              <p:nvPr/>
            </p:nvSpPr>
            <p:spPr>
              <a:xfrm>
                <a:off x="26598" y="736226"/>
                <a:ext cx="1294782" cy="1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000">
                    <a:solidFill>
                      <a:srgbClr val="404040"/>
                    </a:solidFill>
                  </a:defRPr>
                </a:pPr>
                <a:r>
                  <a:t>09</a:t>
                </a:r>
                <a:r>
                  <a:t> 20</a:t>
                </a:r>
                <a:r>
                  <a:t>19</a:t>
                </a:r>
              </a:p>
            </p:txBody>
          </p:sp>
        </p:grpSp>
      </p:grpSp>
      <p:grpSp>
        <p:nvGrpSpPr>
          <p:cNvPr id="167" name="Milestone 1Milestone 1"/>
          <p:cNvGrpSpPr/>
          <p:nvPr/>
        </p:nvGrpSpPr>
        <p:grpSpPr>
          <a:xfrm>
            <a:off x="828919" y="3713322"/>
            <a:ext cx="1955236" cy="1765114"/>
            <a:chOff x="0" y="0"/>
            <a:chExt cx="1955235" cy="1765113"/>
          </a:xfrm>
        </p:grpSpPr>
        <p:grpSp>
          <p:nvGrpSpPr>
            <p:cNvPr id="162" name="Group 14"/>
            <p:cNvGrpSpPr/>
            <p:nvPr/>
          </p:nvGrpSpPr>
          <p:grpSpPr>
            <a:xfrm>
              <a:off x="660453" y="718402"/>
              <a:ext cx="470256" cy="1046711"/>
              <a:chOff x="0" y="0"/>
              <a:chExt cx="470255" cy="1046710"/>
            </a:xfrm>
          </p:grpSpPr>
          <p:sp>
            <p:nvSpPr>
              <p:cNvPr id="158" name="Milestone ArrowArrow: Down 1"/>
              <p:cNvSpPr/>
              <p:nvPr/>
            </p:nvSpPr>
            <p:spPr>
              <a:xfrm>
                <a:off x="-1" y="-1"/>
                <a:ext cx="470256" cy="1046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748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748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61" name="Milestone NumberOval 2"/>
              <p:cNvGrpSpPr/>
              <p:nvPr/>
            </p:nvGrpSpPr>
            <p:grpSpPr>
              <a:xfrm>
                <a:off x="85971" y="180550"/>
                <a:ext cx="296965" cy="296965"/>
                <a:chOff x="0" y="0"/>
                <a:chExt cx="296963" cy="296963"/>
              </a:xfrm>
            </p:grpSpPr>
            <p:sp>
              <p:nvSpPr>
                <p:cNvPr id="159" name="Kruh"/>
                <p:cNvSpPr/>
                <p:nvPr/>
              </p:nvSpPr>
              <p:spPr>
                <a:xfrm>
                  <a:off x="0" y="0"/>
                  <a:ext cx="296964" cy="296964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25400" dist="12700" dir="27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0" name="01"/>
                <p:cNvSpPr txBox="1"/>
                <p:nvPr/>
              </p:nvSpPr>
              <p:spPr>
                <a:xfrm>
                  <a:off x="43488" y="79946"/>
                  <a:ext cx="209987" cy="1370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000">
                      <a:solidFill>
                        <a:srgbClr val="595959"/>
                      </a:solidFill>
                    </a:defRPr>
                  </a:lvl1pPr>
                </a:lstStyle>
                <a:p>
                  <a:pPr/>
                  <a:r>
                    <a:t>01</a:t>
                  </a:r>
                </a:p>
              </p:txBody>
            </p:sp>
          </p:grpSp>
        </p:grpSp>
        <p:grpSp>
          <p:nvGrpSpPr>
            <p:cNvPr id="166" name="Milestone TextGroup 4"/>
            <p:cNvGrpSpPr/>
            <p:nvPr/>
          </p:nvGrpSpPr>
          <p:grpSpPr>
            <a:xfrm>
              <a:off x="0" y="-1"/>
              <a:ext cx="1955237" cy="576155"/>
              <a:chOff x="0" y="0"/>
              <a:chExt cx="1955235" cy="576153"/>
            </a:xfrm>
          </p:grpSpPr>
          <p:sp>
            <p:nvSpPr>
              <p:cNvPr id="163" name="TextBox 60"/>
              <p:cNvSpPr txBox="1"/>
              <p:nvPr/>
            </p:nvSpPr>
            <p:spPr>
              <a:xfrm>
                <a:off x="223519" y="277000"/>
                <a:ext cx="1294783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Prezentace a zveřejnění</a:t>
                </a:r>
              </a:p>
            </p:txBody>
          </p:sp>
          <p:sp>
            <p:nvSpPr>
              <p:cNvPr id="164" name="TextBox 62"/>
              <p:cNvSpPr txBox="1"/>
              <p:nvPr/>
            </p:nvSpPr>
            <p:spPr>
              <a:xfrm>
                <a:off x="660454" y="439083"/>
                <a:ext cx="1294782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r>
                  <a:t>05</a:t>
                </a:r>
                <a:r>
                  <a:t> 20</a:t>
                </a:r>
                <a:r>
                  <a:t>19</a:t>
                </a:r>
              </a:p>
            </p:txBody>
          </p:sp>
          <p:sp>
            <p:nvSpPr>
              <p:cNvPr id="165" name="TextBox 59"/>
              <p:cNvSpPr txBox="1"/>
              <p:nvPr/>
            </p:nvSpPr>
            <p:spPr>
              <a:xfrm>
                <a:off x="0" y="0"/>
                <a:ext cx="1789809" cy="2416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Hmotová studie</a:t>
                </a:r>
              </a:p>
            </p:txBody>
          </p:sp>
        </p:grpSp>
      </p:grpSp>
      <p:grpSp>
        <p:nvGrpSpPr>
          <p:cNvPr id="176" name="Milestone 2Milestone 2"/>
          <p:cNvGrpSpPr/>
          <p:nvPr/>
        </p:nvGrpSpPr>
        <p:grpSpPr>
          <a:xfrm>
            <a:off x="4919845" y="853310"/>
            <a:ext cx="1472000" cy="4625127"/>
            <a:chOff x="0" y="0"/>
            <a:chExt cx="1471999" cy="4625125"/>
          </a:xfrm>
        </p:grpSpPr>
        <p:sp>
          <p:nvSpPr>
            <p:cNvPr id="168" name="Milestone Tall ArrowArrow: Down 112"/>
            <p:cNvSpPr/>
            <p:nvPr/>
          </p:nvSpPr>
          <p:spPr>
            <a:xfrm>
              <a:off x="469591" y="1087947"/>
              <a:ext cx="470256" cy="35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64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0164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1"/>
                </a:gs>
                <a:gs pos="45000">
                  <a:srgbClr val="F2F2F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71" name="Milestone NumberOval 113"/>
            <p:cNvGrpSpPr/>
            <p:nvPr/>
          </p:nvGrpSpPr>
          <p:grpSpPr>
            <a:xfrm>
              <a:off x="556238" y="1270968"/>
              <a:ext cx="296964" cy="296965"/>
              <a:chOff x="0" y="0"/>
              <a:chExt cx="296963" cy="296963"/>
            </a:xfrm>
          </p:grpSpPr>
          <p:sp>
            <p:nvSpPr>
              <p:cNvPr id="169" name="Kruh"/>
              <p:cNvSpPr/>
              <p:nvPr/>
            </p:nvSpPr>
            <p:spPr>
              <a:xfrm>
                <a:off x="0" y="0"/>
                <a:ext cx="296964" cy="29696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127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170" name="04"/>
              <p:cNvSpPr txBox="1"/>
              <p:nvPr/>
            </p:nvSpPr>
            <p:spPr>
              <a:xfrm>
                <a:off x="43488" y="79946"/>
                <a:ext cx="209987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04</a:t>
                </a:r>
              </a:p>
            </p:txBody>
          </p:sp>
        </p:grpSp>
        <p:grpSp>
          <p:nvGrpSpPr>
            <p:cNvPr id="175" name="Milestone TextGroup 5"/>
            <p:cNvGrpSpPr/>
            <p:nvPr/>
          </p:nvGrpSpPr>
          <p:grpSpPr>
            <a:xfrm>
              <a:off x="-1" y="-1"/>
              <a:ext cx="1472001" cy="998875"/>
              <a:chOff x="0" y="0"/>
              <a:chExt cx="1471999" cy="998873"/>
            </a:xfrm>
          </p:grpSpPr>
          <p:sp>
            <p:nvSpPr>
              <p:cNvPr id="172" name="TextBox 114"/>
              <p:cNvSpPr txBox="1"/>
              <p:nvPr/>
            </p:nvSpPr>
            <p:spPr>
              <a:xfrm>
                <a:off x="0" y="0"/>
                <a:ext cx="1472000" cy="533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Prezentace zastupitelům</a:t>
                </a:r>
              </a:p>
            </p:txBody>
          </p:sp>
          <p:sp>
            <p:nvSpPr>
              <p:cNvPr id="173" name="TextBox 115"/>
              <p:cNvSpPr txBox="1"/>
              <p:nvPr/>
            </p:nvSpPr>
            <p:spPr>
              <a:xfrm>
                <a:off x="80955" y="554026"/>
                <a:ext cx="1294784" cy="3021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Prezentace a následná diskuze</a:t>
                </a:r>
              </a:p>
            </p:txBody>
          </p:sp>
          <p:sp>
            <p:nvSpPr>
              <p:cNvPr id="174" name="TextBox 116"/>
              <p:cNvSpPr txBox="1"/>
              <p:nvPr/>
            </p:nvSpPr>
            <p:spPr>
              <a:xfrm>
                <a:off x="77633" y="861803"/>
                <a:ext cx="1294783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000">
                    <a:solidFill>
                      <a:srgbClr val="404040"/>
                    </a:solidFill>
                  </a:defRPr>
                </a:pPr>
                <a:r>
                  <a:t>11</a:t>
                </a:r>
                <a:r>
                  <a:t> 20</a:t>
                </a:r>
                <a:r>
                  <a:t>19</a:t>
                </a:r>
              </a:p>
            </p:txBody>
          </p:sp>
        </p:grpSp>
      </p:grpSp>
      <p:grpSp>
        <p:nvGrpSpPr>
          <p:cNvPr id="186" name="Milestone 1Milestone 1"/>
          <p:cNvGrpSpPr/>
          <p:nvPr/>
        </p:nvGrpSpPr>
        <p:grpSpPr>
          <a:xfrm>
            <a:off x="4316086" y="3125651"/>
            <a:ext cx="1720743" cy="2352786"/>
            <a:chOff x="0" y="0"/>
            <a:chExt cx="1720742" cy="2352785"/>
          </a:xfrm>
        </p:grpSpPr>
        <p:grpSp>
          <p:nvGrpSpPr>
            <p:cNvPr id="181" name="Group 14"/>
            <p:cNvGrpSpPr/>
            <p:nvPr/>
          </p:nvGrpSpPr>
          <p:grpSpPr>
            <a:xfrm>
              <a:off x="425959" y="1306074"/>
              <a:ext cx="470256" cy="1046712"/>
              <a:chOff x="0" y="0"/>
              <a:chExt cx="470255" cy="1046710"/>
            </a:xfrm>
          </p:grpSpPr>
          <p:sp>
            <p:nvSpPr>
              <p:cNvPr id="177" name="Milestone ArrowArrow: Down 1"/>
              <p:cNvSpPr/>
              <p:nvPr/>
            </p:nvSpPr>
            <p:spPr>
              <a:xfrm>
                <a:off x="-1" y="-1"/>
                <a:ext cx="470256" cy="1046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748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748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80" name="Milestone NumberOval 2"/>
              <p:cNvGrpSpPr/>
              <p:nvPr/>
            </p:nvGrpSpPr>
            <p:grpSpPr>
              <a:xfrm>
                <a:off x="85971" y="180550"/>
                <a:ext cx="296965" cy="296965"/>
                <a:chOff x="0" y="0"/>
                <a:chExt cx="296963" cy="296963"/>
              </a:xfrm>
            </p:grpSpPr>
            <p:sp>
              <p:nvSpPr>
                <p:cNvPr id="178" name="Kruh"/>
                <p:cNvSpPr/>
                <p:nvPr/>
              </p:nvSpPr>
              <p:spPr>
                <a:xfrm>
                  <a:off x="0" y="0"/>
                  <a:ext cx="296964" cy="296964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25400" dist="12700" dir="27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>
                      <a:solidFill>
                        <a:srgbClr val="595959"/>
                      </a:solidFill>
                    </a:defRPr>
                  </a:pPr>
                </a:p>
              </p:txBody>
            </p:sp>
            <p:sp>
              <p:nvSpPr>
                <p:cNvPr id="179" name="03"/>
                <p:cNvSpPr txBox="1"/>
                <p:nvPr/>
              </p:nvSpPr>
              <p:spPr>
                <a:xfrm>
                  <a:off x="43488" y="79946"/>
                  <a:ext cx="209987" cy="1370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000">
                      <a:solidFill>
                        <a:srgbClr val="595959"/>
                      </a:solidFill>
                    </a:defRPr>
                  </a:lvl1pPr>
                </a:lstStyle>
                <a:p>
                  <a:pPr/>
                  <a:r>
                    <a:t>03</a:t>
                  </a:r>
                </a:p>
              </p:txBody>
            </p:sp>
          </p:grpSp>
        </p:grpSp>
        <p:grpSp>
          <p:nvGrpSpPr>
            <p:cNvPr id="185" name="Milestone TextGroup 4"/>
            <p:cNvGrpSpPr/>
            <p:nvPr/>
          </p:nvGrpSpPr>
          <p:grpSpPr>
            <a:xfrm>
              <a:off x="-1" y="-1"/>
              <a:ext cx="1720744" cy="1163827"/>
              <a:chOff x="0" y="0"/>
              <a:chExt cx="1720742" cy="1163825"/>
            </a:xfrm>
          </p:grpSpPr>
          <p:sp>
            <p:nvSpPr>
              <p:cNvPr id="182" name="TextBox 60"/>
              <p:cNvSpPr txBox="1"/>
              <p:nvPr/>
            </p:nvSpPr>
            <p:spPr>
              <a:xfrm>
                <a:off x="183196" y="578944"/>
                <a:ext cx="1002215" cy="467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Prezentace komisi města UH s žádostí o prodej pozemků</a:t>
                </a:r>
              </a:p>
            </p:txBody>
          </p:sp>
          <p:sp>
            <p:nvSpPr>
              <p:cNvPr id="183" name="TextBox 62"/>
              <p:cNvSpPr txBox="1"/>
              <p:nvPr/>
            </p:nvSpPr>
            <p:spPr>
              <a:xfrm>
                <a:off x="425961" y="1026755"/>
                <a:ext cx="1294782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r>
                  <a:t>10</a:t>
                </a:r>
                <a:r>
                  <a:t> 20</a:t>
                </a:r>
                <a:r>
                  <a:t>19</a:t>
                </a:r>
              </a:p>
            </p:txBody>
          </p:sp>
          <p:sp>
            <p:nvSpPr>
              <p:cNvPr id="184" name="TextBox 59"/>
              <p:cNvSpPr txBox="1"/>
              <p:nvPr/>
            </p:nvSpPr>
            <p:spPr>
              <a:xfrm>
                <a:off x="0" y="0"/>
                <a:ext cx="1332514" cy="533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Prezentace komisi</a:t>
                </a:r>
              </a:p>
            </p:txBody>
          </p:sp>
        </p:grpSp>
      </p:grpSp>
      <p:grpSp>
        <p:nvGrpSpPr>
          <p:cNvPr id="195" name="Milestone 2Milestone 2"/>
          <p:cNvGrpSpPr/>
          <p:nvPr/>
        </p:nvGrpSpPr>
        <p:grpSpPr>
          <a:xfrm>
            <a:off x="6189722" y="600289"/>
            <a:ext cx="1383376" cy="4878147"/>
            <a:chOff x="0" y="0"/>
            <a:chExt cx="1383375" cy="4878145"/>
          </a:xfrm>
        </p:grpSpPr>
        <p:sp>
          <p:nvSpPr>
            <p:cNvPr id="187" name="Milestone Tall ArrowArrow: Down 112"/>
            <p:cNvSpPr/>
            <p:nvPr/>
          </p:nvSpPr>
          <p:spPr>
            <a:xfrm>
              <a:off x="456561" y="1340970"/>
              <a:ext cx="470256" cy="353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64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0164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1"/>
                </a:gs>
                <a:gs pos="45000">
                  <a:srgbClr val="F2F2F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0" name="Milestone NumberOval 113"/>
            <p:cNvGrpSpPr/>
            <p:nvPr/>
          </p:nvGrpSpPr>
          <p:grpSpPr>
            <a:xfrm>
              <a:off x="543207" y="1523989"/>
              <a:ext cx="296965" cy="296963"/>
              <a:chOff x="0" y="0"/>
              <a:chExt cx="296963" cy="296962"/>
            </a:xfrm>
          </p:grpSpPr>
          <p:sp>
            <p:nvSpPr>
              <p:cNvPr id="188" name="Kruh"/>
              <p:cNvSpPr/>
              <p:nvPr/>
            </p:nvSpPr>
            <p:spPr>
              <a:xfrm>
                <a:off x="0" y="-1"/>
                <a:ext cx="296964" cy="29696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127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189" name="06"/>
              <p:cNvSpPr txBox="1"/>
              <p:nvPr/>
            </p:nvSpPr>
            <p:spPr>
              <a:xfrm>
                <a:off x="43488" y="79945"/>
                <a:ext cx="209987" cy="1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06</a:t>
                </a:r>
              </a:p>
            </p:txBody>
          </p:sp>
        </p:grpSp>
        <p:grpSp>
          <p:nvGrpSpPr>
            <p:cNvPr id="194" name="Milestone TextGroup 5"/>
            <p:cNvGrpSpPr/>
            <p:nvPr/>
          </p:nvGrpSpPr>
          <p:grpSpPr>
            <a:xfrm>
              <a:off x="-1" y="0"/>
              <a:ext cx="1383376" cy="1251896"/>
              <a:chOff x="0" y="0"/>
              <a:chExt cx="1383375" cy="1251895"/>
            </a:xfrm>
          </p:grpSpPr>
          <p:sp>
            <p:nvSpPr>
              <p:cNvPr id="191" name="TextBox 114"/>
              <p:cNvSpPr txBox="1"/>
              <p:nvPr/>
            </p:nvSpPr>
            <p:spPr>
              <a:xfrm>
                <a:off x="0" y="0"/>
                <a:ext cx="1383376" cy="8258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Úpravy hmotové studie</a:t>
                </a:r>
              </a:p>
            </p:txBody>
          </p:sp>
          <p:sp>
            <p:nvSpPr>
              <p:cNvPr id="192" name="TextBox 115"/>
              <p:cNvSpPr txBox="1"/>
              <p:nvPr/>
            </p:nvSpPr>
            <p:spPr>
              <a:xfrm>
                <a:off x="131616" y="833200"/>
                <a:ext cx="1120145" cy="3021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Podle požadavků komise</a:t>
                </a:r>
              </a:p>
            </p:txBody>
          </p:sp>
          <p:sp>
            <p:nvSpPr>
              <p:cNvPr id="193" name="TextBox 116"/>
              <p:cNvSpPr txBox="1"/>
              <p:nvPr/>
            </p:nvSpPr>
            <p:spPr>
              <a:xfrm>
                <a:off x="45947" y="1114824"/>
                <a:ext cx="1294782" cy="1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000">
                    <a:solidFill>
                      <a:srgbClr val="404040"/>
                    </a:solidFill>
                  </a:defRPr>
                </a:pPr>
                <a:r>
                  <a:t>01</a:t>
                </a:r>
                <a:r>
                  <a:t> 20</a:t>
                </a:r>
                <a:r>
                  <a:t>20</a:t>
                </a:r>
              </a:p>
            </p:txBody>
          </p:sp>
        </p:grpSp>
      </p:grpSp>
      <p:grpSp>
        <p:nvGrpSpPr>
          <p:cNvPr id="205" name="Milestone 1Milestone 1"/>
          <p:cNvGrpSpPr/>
          <p:nvPr/>
        </p:nvGrpSpPr>
        <p:grpSpPr>
          <a:xfrm>
            <a:off x="5584250" y="3144296"/>
            <a:ext cx="1732321" cy="2331937"/>
            <a:chOff x="0" y="0"/>
            <a:chExt cx="1732319" cy="2331936"/>
          </a:xfrm>
        </p:grpSpPr>
        <p:grpSp>
          <p:nvGrpSpPr>
            <p:cNvPr id="200" name="Group 14"/>
            <p:cNvGrpSpPr/>
            <p:nvPr/>
          </p:nvGrpSpPr>
          <p:grpSpPr>
            <a:xfrm>
              <a:off x="424659" y="1285225"/>
              <a:ext cx="470256" cy="1046711"/>
              <a:chOff x="0" y="0"/>
              <a:chExt cx="470255" cy="1046710"/>
            </a:xfrm>
          </p:grpSpPr>
          <p:sp>
            <p:nvSpPr>
              <p:cNvPr id="196" name="Milestone ArrowArrow: Down 1"/>
              <p:cNvSpPr/>
              <p:nvPr/>
            </p:nvSpPr>
            <p:spPr>
              <a:xfrm>
                <a:off x="-1" y="-1"/>
                <a:ext cx="470256" cy="1046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748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748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99" name="Milestone NumberOval 2"/>
              <p:cNvGrpSpPr/>
              <p:nvPr/>
            </p:nvGrpSpPr>
            <p:grpSpPr>
              <a:xfrm>
                <a:off x="85971" y="180550"/>
                <a:ext cx="296965" cy="296965"/>
                <a:chOff x="0" y="0"/>
                <a:chExt cx="296963" cy="296963"/>
              </a:xfrm>
            </p:grpSpPr>
            <p:sp>
              <p:nvSpPr>
                <p:cNvPr id="197" name="Kruh"/>
                <p:cNvSpPr/>
                <p:nvPr/>
              </p:nvSpPr>
              <p:spPr>
                <a:xfrm>
                  <a:off x="0" y="0"/>
                  <a:ext cx="296964" cy="296964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25400" dist="12700" dir="27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>
                      <a:solidFill>
                        <a:srgbClr val="595959"/>
                      </a:solidFill>
                    </a:defRPr>
                  </a:pPr>
                </a:p>
              </p:txBody>
            </p:sp>
            <p:sp>
              <p:nvSpPr>
                <p:cNvPr id="198" name="05"/>
                <p:cNvSpPr txBox="1"/>
                <p:nvPr/>
              </p:nvSpPr>
              <p:spPr>
                <a:xfrm>
                  <a:off x="43488" y="79946"/>
                  <a:ext cx="209987" cy="1370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000">
                      <a:solidFill>
                        <a:srgbClr val="595959"/>
                      </a:solidFill>
                    </a:defRPr>
                  </a:lvl1pPr>
                </a:lstStyle>
                <a:p>
                  <a:pPr/>
                  <a:r>
                    <a:t>05</a:t>
                  </a:r>
                </a:p>
              </p:txBody>
            </p:sp>
          </p:grpSp>
        </p:grpSp>
        <p:grpSp>
          <p:nvGrpSpPr>
            <p:cNvPr id="204" name="Milestone TextGroup 4"/>
            <p:cNvGrpSpPr/>
            <p:nvPr/>
          </p:nvGrpSpPr>
          <p:grpSpPr>
            <a:xfrm>
              <a:off x="-1" y="-1"/>
              <a:ext cx="1732321" cy="1143235"/>
              <a:chOff x="0" y="0"/>
              <a:chExt cx="1732319" cy="1143233"/>
            </a:xfrm>
          </p:grpSpPr>
          <p:sp>
            <p:nvSpPr>
              <p:cNvPr id="201" name="TextBox 60"/>
              <p:cNvSpPr txBox="1"/>
              <p:nvPr/>
            </p:nvSpPr>
            <p:spPr>
              <a:xfrm>
                <a:off x="175877" y="560299"/>
                <a:ext cx="1002215" cy="4672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Zjištění skutečného počtu parkovacích míst v lokalitě</a:t>
                </a:r>
              </a:p>
            </p:txBody>
          </p:sp>
          <p:sp>
            <p:nvSpPr>
              <p:cNvPr id="202" name="TextBox 62"/>
              <p:cNvSpPr txBox="1"/>
              <p:nvPr/>
            </p:nvSpPr>
            <p:spPr>
              <a:xfrm>
                <a:off x="437538" y="1006163"/>
                <a:ext cx="1294782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r>
                  <a:t>12</a:t>
                </a:r>
                <a:r>
                  <a:t> 20</a:t>
                </a:r>
                <a:r>
                  <a:t>19</a:t>
                </a:r>
              </a:p>
            </p:txBody>
          </p:sp>
          <p:sp>
            <p:nvSpPr>
              <p:cNvPr id="203" name="TextBox 59"/>
              <p:cNvSpPr txBox="1"/>
              <p:nvPr/>
            </p:nvSpPr>
            <p:spPr>
              <a:xfrm>
                <a:off x="0" y="0"/>
                <a:ext cx="1332514" cy="533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Monitoring parkování</a:t>
                </a:r>
              </a:p>
            </p:txBody>
          </p:sp>
        </p:grpSp>
      </p:grpSp>
      <p:grpSp>
        <p:nvGrpSpPr>
          <p:cNvPr id="214" name="Milestone 2Milestone 2"/>
          <p:cNvGrpSpPr/>
          <p:nvPr/>
        </p:nvGrpSpPr>
        <p:grpSpPr>
          <a:xfrm>
            <a:off x="8801310" y="598085"/>
            <a:ext cx="1383376" cy="4878147"/>
            <a:chOff x="0" y="0"/>
            <a:chExt cx="1383375" cy="4878145"/>
          </a:xfrm>
        </p:grpSpPr>
        <p:sp>
          <p:nvSpPr>
            <p:cNvPr id="206" name="Milestone Tall ArrowArrow: Down 112"/>
            <p:cNvSpPr/>
            <p:nvPr/>
          </p:nvSpPr>
          <p:spPr>
            <a:xfrm>
              <a:off x="456561" y="1340970"/>
              <a:ext cx="470256" cy="353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64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0164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1"/>
                </a:gs>
                <a:gs pos="45000">
                  <a:srgbClr val="F2F2F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09" name="Milestone NumberOval 113"/>
            <p:cNvGrpSpPr/>
            <p:nvPr/>
          </p:nvGrpSpPr>
          <p:grpSpPr>
            <a:xfrm>
              <a:off x="543207" y="1523989"/>
              <a:ext cx="296965" cy="296963"/>
              <a:chOff x="0" y="0"/>
              <a:chExt cx="296963" cy="296962"/>
            </a:xfrm>
          </p:grpSpPr>
          <p:sp>
            <p:nvSpPr>
              <p:cNvPr id="207" name="Kruh"/>
              <p:cNvSpPr/>
              <p:nvPr/>
            </p:nvSpPr>
            <p:spPr>
              <a:xfrm>
                <a:off x="0" y="-1"/>
                <a:ext cx="296964" cy="29696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127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595959"/>
                    </a:solidFill>
                  </a:defRPr>
                </a:pPr>
              </a:p>
            </p:txBody>
          </p:sp>
          <p:sp>
            <p:nvSpPr>
              <p:cNvPr id="208" name="08"/>
              <p:cNvSpPr txBox="1"/>
              <p:nvPr/>
            </p:nvSpPr>
            <p:spPr>
              <a:xfrm>
                <a:off x="43488" y="79945"/>
                <a:ext cx="209987" cy="1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solidFill>
                      <a:srgbClr val="595959"/>
                    </a:solidFill>
                  </a:defRPr>
                </a:lvl1pPr>
              </a:lstStyle>
              <a:p>
                <a:pPr/>
                <a:r>
                  <a:t>08</a:t>
                </a:r>
              </a:p>
            </p:txBody>
          </p:sp>
        </p:grpSp>
        <p:grpSp>
          <p:nvGrpSpPr>
            <p:cNvPr id="213" name="Milestone TextGroup 5"/>
            <p:cNvGrpSpPr/>
            <p:nvPr/>
          </p:nvGrpSpPr>
          <p:grpSpPr>
            <a:xfrm>
              <a:off x="-1" y="0"/>
              <a:ext cx="1383376" cy="1251896"/>
              <a:chOff x="0" y="0"/>
              <a:chExt cx="1383375" cy="1251895"/>
            </a:xfrm>
          </p:grpSpPr>
          <p:sp>
            <p:nvSpPr>
              <p:cNvPr id="210" name="TextBox 114"/>
              <p:cNvSpPr txBox="1"/>
              <p:nvPr/>
            </p:nvSpPr>
            <p:spPr>
              <a:xfrm>
                <a:off x="0" y="0"/>
                <a:ext cx="1383376" cy="8258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Úpravy hmotové studie</a:t>
                </a:r>
              </a:p>
            </p:txBody>
          </p:sp>
          <p:sp>
            <p:nvSpPr>
              <p:cNvPr id="211" name="TextBox 115"/>
              <p:cNvSpPr txBox="1"/>
              <p:nvPr/>
            </p:nvSpPr>
            <p:spPr>
              <a:xfrm>
                <a:off x="131616" y="833200"/>
                <a:ext cx="1120145" cy="3021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Podle požadavků občanů</a:t>
                </a:r>
              </a:p>
            </p:txBody>
          </p:sp>
          <p:sp>
            <p:nvSpPr>
              <p:cNvPr id="212" name="TextBox 116"/>
              <p:cNvSpPr txBox="1"/>
              <p:nvPr/>
            </p:nvSpPr>
            <p:spPr>
              <a:xfrm>
                <a:off x="45947" y="1114824"/>
                <a:ext cx="1294782" cy="1370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000">
                    <a:solidFill>
                      <a:srgbClr val="404040"/>
                    </a:solidFill>
                  </a:defRPr>
                </a:pPr>
                <a:r>
                  <a:t>05</a:t>
                </a:r>
                <a:r>
                  <a:t> 20</a:t>
                </a:r>
                <a:r>
                  <a:t>20</a:t>
                </a:r>
              </a:p>
            </p:txBody>
          </p:sp>
        </p:grpSp>
      </p:grpSp>
      <p:grpSp>
        <p:nvGrpSpPr>
          <p:cNvPr id="224" name="Milestone 1Milestone 1"/>
          <p:cNvGrpSpPr/>
          <p:nvPr/>
        </p:nvGrpSpPr>
        <p:grpSpPr>
          <a:xfrm>
            <a:off x="8244138" y="3005796"/>
            <a:ext cx="1668599" cy="2470436"/>
            <a:chOff x="0" y="0"/>
            <a:chExt cx="1668597" cy="2470435"/>
          </a:xfrm>
        </p:grpSpPr>
        <p:grpSp>
          <p:nvGrpSpPr>
            <p:cNvPr id="219" name="Group 14"/>
            <p:cNvGrpSpPr/>
            <p:nvPr/>
          </p:nvGrpSpPr>
          <p:grpSpPr>
            <a:xfrm>
              <a:off x="360937" y="1423724"/>
              <a:ext cx="470256" cy="1046712"/>
              <a:chOff x="0" y="0"/>
              <a:chExt cx="470255" cy="1046710"/>
            </a:xfrm>
          </p:grpSpPr>
          <p:sp>
            <p:nvSpPr>
              <p:cNvPr id="215" name="Milestone ArrowArrow: Down 1"/>
              <p:cNvSpPr/>
              <p:nvPr/>
            </p:nvSpPr>
            <p:spPr>
              <a:xfrm>
                <a:off x="-1" y="-1"/>
                <a:ext cx="470256" cy="1046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748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748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18" name="Milestone NumberOval 2"/>
              <p:cNvGrpSpPr/>
              <p:nvPr/>
            </p:nvGrpSpPr>
            <p:grpSpPr>
              <a:xfrm>
                <a:off x="85971" y="180550"/>
                <a:ext cx="296965" cy="296965"/>
                <a:chOff x="0" y="0"/>
                <a:chExt cx="296963" cy="296963"/>
              </a:xfrm>
            </p:grpSpPr>
            <p:sp>
              <p:nvSpPr>
                <p:cNvPr id="216" name="Kruh"/>
                <p:cNvSpPr/>
                <p:nvPr/>
              </p:nvSpPr>
              <p:spPr>
                <a:xfrm>
                  <a:off x="0" y="0"/>
                  <a:ext cx="296964" cy="296964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25400" dist="12700" dir="27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>
                      <a:solidFill>
                        <a:srgbClr val="595959"/>
                      </a:solidFill>
                    </a:defRPr>
                  </a:pPr>
                </a:p>
              </p:txBody>
            </p:sp>
            <p:sp>
              <p:nvSpPr>
                <p:cNvPr id="217" name="07"/>
                <p:cNvSpPr txBox="1"/>
                <p:nvPr/>
              </p:nvSpPr>
              <p:spPr>
                <a:xfrm>
                  <a:off x="43488" y="79946"/>
                  <a:ext cx="209987" cy="1370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000">
                      <a:solidFill>
                        <a:srgbClr val="595959"/>
                      </a:solidFill>
                    </a:defRPr>
                  </a:lvl1pPr>
                </a:lstStyle>
                <a:p>
                  <a:pPr/>
                  <a:r>
                    <a:t>07</a:t>
                  </a:r>
                </a:p>
              </p:txBody>
            </p:sp>
          </p:grpSp>
        </p:grpSp>
        <p:grpSp>
          <p:nvGrpSpPr>
            <p:cNvPr id="223" name="Milestone TextGroup 4"/>
            <p:cNvGrpSpPr/>
            <p:nvPr/>
          </p:nvGrpSpPr>
          <p:grpSpPr>
            <a:xfrm>
              <a:off x="0" y="-1"/>
              <a:ext cx="1668598" cy="1281734"/>
              <a:chOff x="0" y="0"/>
              <a:chExt cx="1668597" cy="1281732"/>
            </a:xfrm>
          </p:grpSpPr>
          <p:sp>
            <p:nvSpPr>
              <p:cNvPr id="220" name="TextBox 60"/>
              <p:cNvSpPr txBox="1"/>
              <p:nvPr/>
            </p:nvSpPr>
            <p:spPr>
              <a:xfrm>
                <a:off x="99721" y="830637"/>
                <a:ext cx="1002214" cy="3021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Reakce a uvedení dat na pravou míru</a:t>
                </a:r>
              </a:p>
            </p:txBody>
          </p:sp>
          <p:sp>
            <p:nvSpPr>
              <p:cNvPr id="221" name="TextBox 62"/>
              <p:cNvSpPr txBox="1"/>
              <p:nvPr/>
            </p:nvSpPr>
            <p:spPr>
              <a:xfrm>
                <a:off x="373816" y="1144662"/>
                <a:ext cx="1294782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r>
                  <a:t>04</a:t>
                </a:r>
                <a:r>
                  <a:t> 20</a:t>
                </a:r>
                <a:r>
                  <a:t>20</a:t>
                </a:r>
              </a:p>
            </p:txBody>
          </p:sp>
          <p:sp>
            <p:nvSpPr>
              <p:cNvPr id="222" name="TextBox 59"/>
              <p:cNvSpPr txBox="1"/>
              <p:nvPr/>
            </p:nvSpPr>
            <p:spPr>
              <a:xfrm>
                <a:off x="0" y="0"/>
                <a:ext cx="1184082" cy="8258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Reakce na dopis občanů</a:t>
                </a:r>
              </a:p>
            </p:txBody>
          </p:sp>
        </p:grpSp>
      </p:grpSp>
      <p:grpSp>
        <p:nvGrpSpPr>
          <p:cNvPr id="234" name="Milestone 1Milestone 1"/>
          <p:cNvGrpSpPr/>
          <p:nvPr/>
        </p:nvGrpSpPr>
        <p:grpSpPr>
          <a:xfrm>
            <a:off x="9453658" y="3288491"/>
            <a:ext cx="1749425" cy="2187742"/>
            <a:chOff x="0" y="0"/>
            <a:chExt cx="1749424" cy="2187741"/>
          </a:xfrm>
        </p:grpSpPr>
        <p:grpSp>
          <p:nvGrpSpPr>
            <p:cNvPr id="229" name="Group 14"/>
            <p:cNvGrpSpPr/>
            <p:nvPr/>
          </p:nvGrpSpPr>
          <p:grpSpPr>
            <a:xfrm>
              <a:off x="441763" y="1141030"/>
              <a:ext cx="470257" cy="1046712"/>
              <a:chOff x="0" y="0"/>
              <a:chExt cx="470255" cy="1046710"/>
            </a:xfrm>
          </p:grpSpPr>
          <p:sp>
            <p:nvSpPr>
              <p:cNvPr id="225" name="Milestone ArrowArrow: Down 1"/>
              <p:cNvSpPr/>
              <p:nvPr/>
            </p:nvSpPr>
            <p:spPr>
              <a:xfrm>
                <a:off x="-1" y="-1"/>
                <a:ext cx="470256" cy="1046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748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748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28" name="Milestone NumberOval 2"/>
              <p:cNvGrpSpPr/>
              <p:nvPr/>
            </p:nvGrpSpPr>
            <p:grpSpPr>
              <a:xfrm>
                <a:off x="85971" y="180550"/>
                <a:ext cx="296965" cy="296965"/>
                <a:chOff x="0" y="0"/>
                <a:chExt cx="296963" cy="296963"/>
              </a:xfrm>
            </p:grpSpPr>
            <p:sp>
              <p:nvSpPr>
                <p:cNvPr id="226" name="Kruh"/>
                <p:cNvSpPr/>
                <p:nvPr/>
              </p:nvSpPr>
              <p:spPr>
                <a:xfrm>
                  <a:off x="0" y="0"/>
                  <a:ext cx="296964" cy="296964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25400" dist="12700" dir="27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sz="1000">
                      <a:solidFill>
                        <a:srgbClr val="595959"/>
                      </a:solidFill>
                    </a:defRPr>
                  </a:pPr>
                </a:p>
              </p:txBody>
            </p:sp>
            <p:sp>
              <p:nvSpPr>
                <p:cNvPr id="227" name="09"/>
                <p:cNvSpPr txBox="1"/>
                <p:nvPr/>
              </p:nvSpPr>
              <p:spPr>
                <a:xfrm>
                  <a:off x="43488" y="79946"/>
                  <a:ext cx="209987" cy="1370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1000">
                      <a:solidFill>
                        <a:srgbClr val="595959"/>
                      </a:solidFill>
                    </a:defRPr>
                  </a:lvl1pPr>
                </a:lstStyle>
                <a:p>
                  <a:pPr/>
                  <a:r>
                    <a:t>09</a:t>
                  </a:r>
                </a:p>
              </p:txBody>
            </p:sp>
          </p:grpSp>
        </p:grpSp>
        <p:grpSp>
          <p:nvGrpSpPr>
            <p:cNvPr id="233" name="Milestone TextGroup 4"/>
            <p:cNvGrpSpPr/>
            <p:nvPr/>
          </p:nvGrpSpPr>
          <p:grpSpPr>
            <a:xfrm>
              <a:off x="-1" y="0"/>
              <a:ext cx="1749426" cy="999039"/>
              <a:chOff x="0" y="0"/>
              <a:chExt cx="1749424" cy="999038"/>
            </a:xfrm>
          </p:grpSpPr>
          <p:sp>
            <p:nvSpPr>
              <p:cNvPr id="230" name="TextBox 60"/>
              <p:cNvSpPr txBox="1"/>
              <p:nvPr/>
            </p:nvSpPr>
            <p:spPr>
              <a:xfrm>
                <a:off x="180547" y="547943"/>
                <a:ext cx="1002215" cy="3021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000"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Prezentace místním občanům</a:t>
                </a:r>
              </a:p>
            </p:txBody>
          </p:sp>
          <p:sp>
            <p:nvSpPr>
              <p:cNvPr id="231" name="TextBox 62"/>
              <p:cNvSpPr txBox="1"/>
              <p:nvPr/>
            </p:nvSpPr>
            <p:spPr>
              <a:xfrm>
                <a:off x="454643" y="861968"/>
                <a:ext cx="1294782" cy="13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r>
                  <a:t>06</a:t>
                </a:r>
                <a:r>
                  <a:t> 20</a:t>
                </a:r>
                <a:r>
                  <a:t>20</a:t>
                </a:r>
              </a:p>
            </p:txBody>
          </p:sp>
          <p:sp>
            <p:nvSpPr>
              <p:cNvPr id="232" name="TextBox 59"/>
              <p:cNvSpPr txBox="1"/>
              <p:nvPr/>
            </p:nvSpPr>
            <p:spPr>
              <a:xfrm>
                <a:off x="0" y="0"/>
                <a:ext cx="1332514" cy="533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>
                    <a:solidFill>
                      <a:srgbClr val="404040"/>
                    </a:solidFill>
                  </a:defRPr>
                </a:lvl1pPr>
              </a:lstStyle>
              <a:p>
                <a:pPr/>
                <a:r>
                  <a:t>Prezentace občanům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8152" y="643467"/>
            <a:ext cx="4428998" cy="5571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Obrázek 8" descr="Obrázek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1205" y="1684488"/>
            <a:ext cx="1905001" cy="48577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Obdélník 10"/>
          <p:cNvSpPr txBox="1"/>
          <p:nvPr/>
        </p:nvSpPr>
        <p:spPr>
          <a:xfrm>
            <a:off x="1254301" y="4687737"/>
            <a:ext cx="349625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Art </a:t>
            </a:r>
            <a:r>
              <a:t>&amp; Design … RNDr. Petr Kvapil</a:t>
            </a:r>
          </a:p>
          <a:p>
            <a:pPr algn="ctr"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Visualization &amp; Codesign … Jan Kvapil</a:t>
            </a:r>
          </a:p>
          <a:p>
            <a:pPr algn="ctr"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Copyright © 2019</a:t>
            </a:r>
          </a:p>
          <a:p>
            <a:pPr algn="ctr"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All Rights Reserved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ageCurlDouble"/>
      </p:transition>
    </mc:Choice>
    <mc:Choice xmlns:p14="http://schemas.microsoft.com/office/powerpoint/2010/main" Requires="p14">
      <p:transition spd="slow" advClick="1" p14:dur="1200">
        <p14:prism dir="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